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69" r:id="rId3"/>
  </p:sldMasterIdLst>
  <p:sldIdLst>
    <p:sldId id="257" r:id="rId4"/>
    <p:sldId id="267" r:id="rId5"/>
    <p:sldId id="258" r:id="rId6"/>
    <p:sldId id="259" r:id="rId7"/>
    <p:sldId id="263" r:id="rId8"/>
    <p:sldId id="264" r:id="rId9"/>
    <p:sldId id="271" r:id="rId10"/>
    <p:sldId id="266" r:id="rId11"/>
    <p:sldId id="272" r:id="rId12"/>
    <p:sldId id="265" r:id="rId13"/>
    <p:sldId id="261" r:id="rId14"/>
    <p:sldId id="262" r:id="rId15"/>
    <p:sldId id="260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hristophe\Desktop\NEW SHOWEET\CHIMIE\fond_medecin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071678"/>
            <a:ext cx="7772400" cy="1470025"/>
          </a:xfrm>
        </p:spPr>
        <p:txBody>
          <a:bodyPr>
            <a:normAutofit/>
          </a:bodyPr>
          <a:lstStyle>
            <a:lvl1pPr>
              <a:defRPr sz="4000" b="1" cap="sm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1604" y="1214422"/>
            <a:ext cx="6400800" cy="714380"/>
          </a:xfrm>
        </p:spPr>
        <p:txBody>
          <a:bodyPr anchor="ctr"/>
          <a:lstStyle>
            <a:lvl1pPr marL="0" indent="0" algn="ctr">
              <a:buNone/>
              <a:defRPr cap="small" baseline="0">
                <a:solidFill>
                  <a:srgbClr val="0195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Your logo here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ristophe\Desktop\NEW SHOWEET\CHIMIE\fond_medecin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929486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600200"/>
            <a:ext cx="6929486" cy="4525963"/>
          </a:xfrm>
        </p:spPr>
        <p:txBody>
          <a:bodyPr/>
          <a:lstStyle>
            <a:lvl1pPr algn="l">
              <a:defRPr>
                <a:solidFill>
                  <a:srgbClr val="0195FF"/>
                </a:solidFill>
              </a:defRPr>
            </a:lvl1pPr>
            <a:lvl2pPr algn="l">
              <a:defRPr>
                <a:solidFill>
                  <a:srgbClr val="0195FF"/>
                </a:solidFill>
              </a:defRPr>
            </a:lvl2pPr>
            <a:lvl3pPr algn="l">
              <a:defRPr>
                <a:solidFill>
                  <a:srgbClr val="0195FF"/>
                </a:solidFill>
              </a:defRPr>
            </a:lvl3pPr>
            <a:lvl4pPr algn="l">
              <a:defRPr>
                <a:solidFill>
                  <a:srgbClr val="0195FF"/>
                </a:solidFill>
              </a:defRPr>
            </a:lvl4pPr>
            <a:lvl5pPr algn="l">
              <a:defRPr>
                <a:solidFill>
                  <a:srgbClr val="0195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6314" y="6356350"/>
            <a:ext cx="28956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5314" y="6356350"/>
            <a:ext cx="1042966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hristophe\Desktop\NEW SHOWEET\CHIMIE\fond_medeci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071678"/>
            <a:ext cx="7772400" cy="1470025"/>
          </a:xfrm>
        </p:spPr>
        <p:txBody>
          <a:bodyPr>
            <a:normAutofit/>
          </a:bodyPr>
          <a:lstStyle>
            <a:lvl1pPr>
              <a:defRPr sz="4000" b="1" cap="sm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1604" y="1214422"/>
            <a:ext cx="6400800" cy="714380"/>
          </a:xfrm>
        </p:spPr>
        <p:txBody>
          <a:bodyPr anchor="ctr"/>
          <a:lstStyle>
            <a:lvl1pPr marL="0" indent="0" algn="ctr">
              <a:buNone/>
              <a:defRPr cap="sm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Your logo here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hristophe\Desktop\NEW SHOWEET\CHIMIE\fond_medecin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929486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600200"/>
            <a:ext cx="6929486" cy="45259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6314" y="6356350"/>
            <a:ext cx="2895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5314" y="6356350"/>
            <a:ext cx="104296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1CE-C640-4CE1-8D0A-EAE11EE28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979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46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A1CE-C640-4CE1-8D0A-EAE11EE28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7549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642974" y="2428868"/>
            <a:ext cx="1055136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Защитим себя от туберкулёза!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3255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Иммунитет против туберкулёза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00108"/>
            <a:ext cx="8858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 недостаточно активной иммунной реакции происходит прогрессирование туберкулёзного процесса.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Оно чаще наблюдается среди детей, ВИЧ-инфицированных , курильщиков,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лиц предрасположенных к туберкулёзу.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Совершенно точно можно сказать, что прогрессирующий туберкулёз является проявлением ослабленной иммунной системы организма.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db1c6f4075867eb00823c43086147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786058"/>
            <a:ext cx="5284455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64" y="785794"/>
            <a:ext cx="8715436" cy="114300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Реакция Манту (проба Манту) является единственным методом раннего выявления туберкулёза у детей.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hkala-mantu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5" y="1714488"/>
            <a:ext cx="8182861" cy="5143512"/>
          </a:xfrm>
        </p:spPr>
      </p:pic>
      <p:sp>
        <p:nvSpPr>
          <p:cNvPr id="5" name="TextBox 4"/>
          <p:cNvSpPr txBox="1"/>
          <p:nvPr/>
        </p:nvSpPr>
        <p:spPr>
          <a:xfrm>
            <a:off x="928662" y="285728"/>
            <a:ext cx="742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 туберкулёза у детей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 туберкулёза у взрослых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928670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Флюорография ― наиболее эффективный метод исследования при туберкулёзе. Необходимо проходить флюорографическое обследование в поликлинике не реже 1 раза в год. Флюорографию не делают детям до 15 лет и беременным. Не рекомендуется проходить флюорографию женщинам в период кормления.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-флюорография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071678"/>
            <a:ext cx="4572032" cy="4677271"/>
          </a:xfrm>
          <a:prstGeom prst="rect">
            <a:avLst/>
          </a:prstGeom>
        </p:spPr>
      </p:pic>
      <p:pic>
        <p:nvPicPr>
          <p:cNvPr id="7" name="Рисунок 6" descr="0201a8cdf1b760a16f9a57ecba72fc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5964" y="2214554"/>
            <a:ext cx="4348036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501122" cy="1143000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профилактикой туберкулёза на сегодняшний день является вакцина БЦЖ (BCG). Прививку делают в роддоме при отсутствии противопоказаний в первые 3—7 дней жизни ребёнка. В 7 и 14 лет при отрицательной реакции Манту и отсутствии противопоказаний проводят ревакцинацию.</a:t>
            </a:r>
            <a:endParaRPr lang="ru-RU" sz="1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epositphotos_26735119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57430"/>
            <a:ext cx="4984266" cy="4311649"/>
          </a:xfrm>
        </p:spPr>
      </p:pic>
      <p:pic>
        <p:nvPicPr>
          <p:cNvPr id="9" name="Рисунок 8" descr="153988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6807" y="2643182"/>
            <a:ext cx="3987193" cy="37147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5852" y="285728"/>
            <a:ext cx="651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Специфическая профилактика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886700" cy="99217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Санитарная профилактика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000108"/>
            <a:ext cx="885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Важнейшей составной частью санитарной профилактики является проведение социальных, противоэпидемических и лечебных мероприятий в очаге туберкулёзной инфекции, т. е. в семье и жилище больного туберкулёзом.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Проведение профилактических мероприятий в очаге инфекции начинается с посещения его участковым фтизиатром, эпидемиологом и участковой медицинской сестрой немедленно с момента выявления у больного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бактериовыделения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или обнаружения в лёгких деструктивного туберкулёза. По результатам осмотра очага инфекции составляется план оздоровления. 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Социальная профилактика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26" y="1428736"/>
            <a:ext cx="878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Под социальной профилактикой подразумевается комплекс социальных мероприятий, направленных на укрепление здоровья населения и осуществляемых в государственном масштабе: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улучшение экологии; 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повышение благосостояния; 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улучшение жилищных условий; 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создание оптимальных условий для лечения и жизни больных.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Организация просветительной работы медицинскими учреждениями, курирование проблемы на национальном уровне. 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марта ― всемирный день борьбы с туберкулёзом.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42873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Символом борьбы с туберкулёзом является белая ромашка.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{d38f7eb7-229c-4c9c-bb2f-83871fba2e48}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357430"/>
            <a:ext cx="8072494" cy="4288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715404" cy="107157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Туберкулёз ― заразная болезнь,поражающая лёгкие, а также кости, суставы, кишечник, кожу.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fibrozno-ochagovii-tuberkule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71612"/>
            <a:ext cx="3632441" cy="4286280"/>
          </a:xfrm>
          <a:prstGeom prst="rect">
            <a:avLst/>
          </a:prstGeom>
        </p:spPr>
      </p:pic>
      <p:pic>
        <p:nvPicPr>
          <p:cNvPr id="6" name="Рисунок 5" descr="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71612"/>
            <a:ext cx="4375877" cy="42312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5857892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Туберкулёз лёгких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5857892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Туберкулёз кожи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858312" cy="2143140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1882 году в Германии Роберт Кох после 17 лет работы в лаборатории открыл возбудителя туберкулёза, которого назвали бациллой Коха (БК). Он обнаружил возбудителя при микроскопическом исследовании мокроты больного туберкулёзом после окраски препарата везувином и метиленовым синим. Впоследствии он выделил чистую культуру возбудителя и вызвал ею туберкулёз у подопытных животных. 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obert_Koch_B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571744"/>
            <a:ext cx="3143272" cy="4086826"/>
          </a:xfrm>
          <a:prstGeom prst="rect">
            <a:avLst/>
          </a:prstGeom>
        </p:spPr>
      </p:pic>
      <p:pic>
        <p:nvPicPr>
          <p:cNvPr id="5" name="Рисунок 4" descr="MTBC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594706"/>
            <a:ext cx="2749665" cy="1865844"/>
          </a:xfrm>
          <a:prstGeom prst="rect">
            <a:avLst/>
          </a:prstGeom>
        </p:spPr>
      </p:pic>
      <p:pic>
        <p:nvPicPr>
          <p:cNvPr id="6" name="Рисунок 5" descr="Mycobacterium_tuberculosis_1431398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4572008"/>
            <a:ext cx="2792729" cy="2094547"/>
          </a:xfrm>
          <a:prstGeom prst="rect">
            <a:avLst/>
          </a:prstGeom>
        </p:spPr>
      </p:pic>
      <p:pic>
        <p:nvPicPr>
          <p:cNvPr id="7" name="Рисунок 6" descr="Mycobacterium-tuberculos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610203"/>
            <a:ext cx="1785950" cy="2220869"/>
          </a:xfrm>
          <a:prstGeom prst="rect">
            <a:avLst/>
          </a:prstGeom>
        </p:spPr>
      </p:pic>
      <p:pic>
        <p:nvPicPr>
          <p:cNvPr id="8" name="Рисунок 7" descr="скачанные файл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4929198"/>
            <a:ext cx="1883889" cy="1757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214290"/>
            <a:ext cx="4368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открытия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142900"/>
            <a:ext cx="7786742" cy="1039835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Пути заражения туберкулёзом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71480"/>
            <a:ext cx="8786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воздушно-капельном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заражении палочки попадают в воздух с капельками мокроты при разговоре, чихании и кашле больного с открытой формой туберкулёза. Вдыхаемые заражённые капельки проникают в лёгкие здорового человека. Для заражения достаточно одной или нескольких палочек.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vozdushno-kapelnyj-put-zarazhen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8626430" cy="45720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заражения туберкулёзом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2984"/>
            <a:ext cx="9001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Внутриутробное заражение туберкулёзом происходит или при поражении туберкулёзом плаценты, или при инфицировании повреждённой плаценты во время родов туберкулёзной матерью.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3116"/>
            <a:ext cx="6858048" cy="45777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658126" cy="97633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заражение туберкулёзом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Контактный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― через одежду, постель, посуду, поцелуи, реже через кожу.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Контактный путь передачи туберкулёза возможен также через конъюнктиву глаза маленьких детей и взрослых; при этом иногда обнаруживается острый конъюнктивит и воспаление слёзного мешочка.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Virus_papillomy_u_muzhchin_puti_pereda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952615"/>
            <a:ext cx="7072362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886700" cy="1047771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Пути заражения туберкулёзом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Значительно реже источником инфекции могут быть больные животные, в первую очередь среди них – крупный рогатый скот.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7144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Заражение туберкулёзом от животных происходит при употреблении в пищу сырого молока и получаемых из него молочных продуктов.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Эймериоз-крупного-рогатого-скота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285992"/>
            <a:ext cx="4429156" cy="4374340"/>
          </a:xfrm>
          <a:prstGeom prst="rect">
            <a:avLst/>
          </a:prstGeom>
        </p:spPr>
      </p:pic>
      <p:pic>
        <p:nvPicPr>
          <p:cNvPr id="6" name="Рисунок 5" descr="397347_kuvshin_stakan_moloko_syr_stog_trava_priroda_nebo_1680x1050_www.GdeFon.ru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0692" y="2357430"/>
            <a:ext cx="4443308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157928" cy="1190647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Симптомы туберкулёза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85861"/>
            <a:ext cx="878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Туберкулёз ― та болезнь, симптомы которой разнообразны и похожи на симптомы других заболеваний: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кашель (с выделением мокроты) в течение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трех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недель и более;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кровохарканье;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боли в груди в течение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трех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недель и более;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субфебрильная температура (37,0°–37,5°);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лихорадка в течение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трех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недель и более;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потливость (особенно в ночные часы);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потеря массы тела.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simptomtuberku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4071942"/>
            <a:ext cx="3857652" cy="2576911"/>
          </a:xfrm>
          <a:prstGeom prst="rect">
            <a:avLst/>
          </a:prstGeom>
        </p:spPr>
      </p:pic>
      <p:pic>
        <p:nvPicPr>
          <p:cNvPr id="5" name="Рисунок 4" descr="Tuberkulez-pervie-simptomi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71942"/>
            <a:ext cx="3929058" cy="2619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2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579</Template>
  <TotalTime>289</TotalTime>
  <Words>332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Custom Design</vt:lpstr>
      <vt:lpstr>Blank</vt:lpstr>
      <vt:lpstr>525</vt:lpstr>
      <vt:lpstr>Слайд 1</vt:lpstr>
      <vt:lpstr>24 марта ― всемирный день борьбы с туберкулёзом.</vt:lpstr>
      <vt:lpstr>Туберкулёз ― заразная болезнь,поражающая лёгкие, а также кости, суставы, кишечник, кожу. </vt:lpstr>
      <vt:lpstr>В 1882 году в Германии Роберт Кох после 17 лет работы в лаборатории открыл возбудителя туберкулёза, которого назвали бациллой Коха (БК). Он обнаружил возбудителя при микроскопическом исследовании мокроты больного туберкулёзом после окраски препарата везувином и метиленовым синим. Впоследствии он выделил чистую культуру возбудителя и вызвал ею туберкулёз у подопытных животных. </vt:lpstr>
      <vt:lpstr>   Пути заражения туберкулёзом</vt:lpstr>
      <vt:lpstr>Пути заражения туберкулёзом</vt:lpstr>
      <vt:lpstr>Пути заражение туберкулёзом</vt:lpstr>
      <vt:lpstr>      Пути заражения туберкулёзом</vt:lpstr>
      <vt:lpstr>Симптомы туберкулёза</vt:lpstr>
      <vt:lpstr>        Иммунитет против туберкулёза</vt:lpstr>
      <vt:lpstr>Реакция Манту (проба Манту) является единственным методом раннего выявления туберкулёза у детей.</vt:lpstr>
      <vt:lpstr>        Диагностика туберкулёза у взрослых</vt:lpstr>
      <vt:lpstr>Основной профилактикой туберкулёза на сегодняшний день является вакцина БЦЖ (BCG). Прививку делают в роддоме при отсутствии противопоказаний в первые 3—7 дней жизни ребёнка. В 7 и 14 лет при отрицательной реакции Манту и отсутствии противопоказаний проводят ревакцинацию.</vt:lpstr>
      <vt:lpstr>         Санитарная профилактика</vt:lpstr>
      <vt:lpstr>         Социальная профилактика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euroset1</dc:creator>
  <cp:lastModifiedBy>euroset1</cp:lastModifiedBy>
  <cp:revision>29</cp:revision>
  <dcterms:modified xsi:type="dcterms:W3CDTF">2019-10-22T15:29:48Z</dcterms:modified>
</cp:coreProperties>
</file>